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 Slab"/>
      <p:regular r:id="rId17"/>
      <p:bold r:id="rId18"/>
    </p:embeddedFont>
    <p:embeddedFont>
      <p:font typeface="Roboto"/>
      <p:regular r:id="rId19"/>
      <p:bold r:id="rId20"/>
      <p:italic r:id="rId21"/>
      <p:boldItalic r:id="rId22"/>
    </p:embeddedFont>
    <p:embeddedFont>
      <p:font typeface="Pacifico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5.xml"/><Relationship Id="rId21" Type="http://schemas.openxmlformats.org/officeDocument/2006/relationships/font" Target="fonts/Robo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Pacific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Slab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regular.fntdata"/><Relationship Id="rId6" Type="http://schemas.openxmlformats.org/officeDocument/2006/relationships/slide" Target="slides/slide1.xml"/><Relationship Id="rId18" Type="http://schemas.openxmlformats.org/officeDocument/2006/relationships/font" Target="fonts/RobotoSlab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neworldfamily.de/en/the-ocean-clean-up-new-technology-to-rid-our-oceans-of-plastic-pollution/" TargetMode="External"/><Relationship Id="rId3" Type="http://schemas.openxmlformats.org/officeDocument/2006/relationships/hyperlink" Target="https://commons.wikimedia.org/wiki/File:Figure_41_00_01.jpg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ournals.plos.org/plosone/article/figure?id=10.1371/journal.pone.0007623.g002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rinedebris.noaa.gov/multimedia/photos/impacts#prettyPhoto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a5f81f81b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a5f81f81b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Cheap and versatile!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There are many different forms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Man-made materials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○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Repeated units of smaller molecules→ monomers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Most made from fossil fuels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Little natural biodegradation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○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Leads to plastic accumulation!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49fa2c2b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49fa2c2b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5f81f81b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5f81f81b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produce over 350 million tons of plastic per year globally!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(Our World Data, 2015)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50% of this is single-use plastic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Over 8 million tons are dumped in the ocean every year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(Ederer, Sluka 2020)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a5f81f81b9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a5f81f81b9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Plastic is on the earth for several hundred years at least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Some get stored in landfills 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○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Methane is produced in these oxygen depleted environments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Most end up in the ocean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○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Plastic of marine origin (fishing nets, cages, rope…)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○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Plastic not properly disposed of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○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Wind and rain pushes pollution into waterways which feeds into the ocean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Bird surrounded by plastic: Matthew Chauvin @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https://oneworldfamily.de/en/the-ocean-clean-up-new-technology-to-rid-our-oceans-of-plastic-pollution/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Plastic in landfill: OpenStax Chemistry @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https://commons.wikimedia.org/wiki/File:Figure_41_00_01.jpg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t/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49fa2c2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49fa2c2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Ingestion- Algae attaches itself onto plastic, releases a chemical (dimethyl sulfide) which birds can smell and eat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found in 60% of seabirds and 100% of sea turtles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(2018, Ocean Conservancy)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Obstruct intestines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Limits the amount of food the animal can eat</a:t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Plastic in bird: Lindsay Young @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https://journals.plos.org/plosone/article/figure?id=10.1371/journal.pone.0007623.g002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●"/>
            </a:pPr>
            <a:r>
              <a:t/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a5f81f81b9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a5f81f81b9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Animals may drown, starve, or gain serious infections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(fisheries.noaa.gov)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 in 3 species of marine animals have been found entangled in marine litter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(plasticoceans.org)</a:t>
            </a:r>
            <a:endParaRPr sz="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</a:t>
            </a:r>
            <a:r>
              <a:rPr lang="en" u="sng">
                <a:solidFill>
                  <a:srgbClr val="8BC34A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https://marinedebris.noaa.gov/multimedia/photos/impacts#prettyPhoto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5f81f81b9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5f81f81b9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Plastic pieces absorb and give off toxins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Disease causing microorganisms attach themselves to plastic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Credit: Sarah Sluka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a5f81f81b9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a5f81f81b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Human ingestion of microplastics in seafood and water may affect human health</a:t>
            </a:r>
            <a:endParaRPr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our drinking water, soil, and air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European seafood consumers will eat 11,000 microplastic items per year 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(Cauwenberghe, Janssen)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More research needs to be done in this area </a:t>
            </a:r>
            <a:endParaRPr sz="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Credits (all used with “creative commons licenses” under advanced Google Search): https://www.piqsels.com/en/public-domain-photo-zxwxs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49fa2c2b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a49fa2c2b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Switch to reusable straws, bags, water bottles…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Know the proper way to recycle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Encourage local businesses and government to make big switches in plastic materials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Buy recycled items 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 A Rocha’s Plastic Toolbox to learn more and even participate in community science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Picture Credit: A Rocha Kenya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a5f81f81b9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a5f81f81b9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>
            <p:ph type="ctrTitle"/>
          </p:nvPr>
        </p:nvSpPr>
        <p:spPr>
          <a:xfrm>
            <a:off x="659250" y="1983750"/>
            <a:ext cx="7825500" cy="1176000"/>
          </a:xfrm>
          <a:prstGeom prst="rect">
            <a:avLst/>
          </a:prstGeom>
          <a:solidFill>
            <a:srgbClr val="FFFFFF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  <a:latin typeface="Pacifico"/>
                <a:ea typeface="Pacifico"/>
                <a:cs typeface="Pacifico"/>
                <a:sym typeface="Pacifico"/>
              </a:rPr>
              <a:t>Introduction to Plastic</a:t>
            </a:r>
            <a:endParaRPr>
              <a:solidFill>
                <a:srgbClr val="3C78D8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plastic?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04714"/>
            <a:ext cx="3946175" cy="4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450" y="1904125"/>
            <a:ext cx="3463050" cy="213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87900" y="275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Overall global plastic usage estimate (in million metric tons), 1950-2015</a:t>
            </a:r>
            <a:endParaRPr sz="1900"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4563" y="1059775"/>
            <a:ext cx="629486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87900" y="4195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plastic exactly?</a:t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4273" y="1489827"/>
            <a:ext cx="6695450" cy="32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does plastic go?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2571750"/>
            <a:ext cx="3773674" cy="23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3974" y="1296525"/>
            <a:ext cx="4677625" cy="2338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it a problem?</a:t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677" y="379387"/>
            <a:ext cx="3092926" cy="438472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Animal Ingestion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it a problem?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Entanglement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6429" y="1202438"/>
            <a:ext cx="4867517" cy="365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it a problem?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Toxicity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5350" y="1261163"/>
            <a:ext cx="5304330" cy="3536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it a problem?</a:t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Human Ingestion</a:t>
            </a:r>
            <a:endParaRPr sz="1600"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0275" y="1413800"/>
            <a:ext cx="4502700" cy="347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you help?</a:t>
            </a:r>
            <a:endParaRPr/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3500" y="147350"/>
            <a:ext cx="1862600" cy="187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96525"/>
            <a:ext cx="6573980" cy="3694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Roboto"/>
                <a:ea typeface="Roboto"/>
                <a:cs typeface="Roboto"/>
                <a:sym typeface="Roboto"/>
              </a:rPr>
              <a:t>Plastics Toolbox - www.arocha.org/plastics-toolbox</a:t>
            </a:r>
            <a:endParaRPr sz="3900"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700" y="1941575"/>
            <a:ext cx="3958601" cy="217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